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42799000" cy="302641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E84DE-3A08-45B5-B82E-23F44E38B64A}" v="1" dt="2023-05-03T15:13:25.03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0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3210281" y="4954765"/>
            <a:ext cx="36383201" cy="10540259"/>
          </a:xfrm>
          <a:prstGeom prst="rect">
            <a:avLst/>
          </a:prstGeom>
        </p:spPr>
        <p:txBody>
          <a:bodyPr anchor="b"/>
          <a:lstStyle>
            <a:lvl1pPr algn="ctr">
              <a:defRPr sz="26400"/>
            </a:lvl1pPr>
          </a:lstStyle>
          <a:p>
            <a:r>
              <a:t>Title Text</a:t>
            </a:r>
          </a:p>
        </p:txBody>
      </p:sp>
      <p:sp>
        <p:nvSpPr>
          <p:cNvPr id="12" name="Body Level One…"/>
          <p:cNvSpPr txBox="1">
            <a:spLocks noGrp="1"/>
          </p:cNvSpPr>
          <p:nvPr>
            <p:ph type="body" sz="quarter" idx="1"/>
          </p:nvPr>
        </p:nvSpPr>
        <p:spPr>
          <a:xfrm>
            <a:off x="5350471" y="15901497"/>
            <a:ext cx="32102822" cy="7309500"/>
          </a:xfrm>
          <a:prstGeom prst="rect">
            <a:avLst/>
          </a:prstGeom>
        </p:spPr>
        <p:txBody>
          <a:bodyPr/>
          <a:lstStyle>
            <a:lvl1pPr marL="0" indent="0" algn="ctr">
              <a:buSzTx/>
              <a:buFontTx/>
              <a:buNone/>
              <a:defRPr sz="10500"/>
            </a:lvl1pPr>
            <a:lvl2pPr marL="0" indent="2018355" algn="ctr">
              <a:buSzTx/>
              <a:buFontTx/>
              <a:buNone/>
              <a:defRPr sz="10500"/>
            </a:lvl2pPr>
            <a:lvl3pPr marL="0" indent="4036710" algn="ctr">
              <a:buSzTx/>
              <a:buFontTx/>
              <a:buNone/>
              <a:defRPr sz="10500"/>
            </a:lvl3pPr>
            <a:lvl4pPr marL="0" indent="6055064" algn="ctr">
              <a:buSzTx/>
              <a:buFontTx/>
              <a:buNone/>
              <a:defRPr sz="10500"/>
            </a:lvl4pPr>
            <a:lvl5pPr marL="0" indent="8073420" algn="ctr">
              <a:buSzTx/>
              <a:buFontTx/>
              <a:buNone/>
              <a:defRPr sz="105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2920467" y="7547788"/>
            <a:ext cx="36918246" cy="12593646"/>
          </a:xfrm>
          <a:prstGeom prst="rect">
            <a:avLst/>
          </a:prstGeom>
        </p:spPr>
        <p:txBody>
          <a:bodyPr anchor="b"/>
          <a:lstStyle>
            <a:lvl1pPr>
              <a:defRPr sz="26400"/>
            </a:lvl1pPr>
          </a:lstStyle>
          <a:p>
            <a:r>
              <a:t>Title Text</a:t>
            </a:r>
          </a:p>
        </p:txBody>
      </p:sp>
      <p:sp>
        <p:nvSpPr>
          <p:cNvPr id="30" name="Body Level One…"/>
          <p:cNvSpPr txBox="1">
            <a:spLocks noGrp="1"/>
          </p:cNvSpPr>
          <p:nvPr>
            <p:ph type="body" sz="quarter" idx="1"/>
          </p:nvPr>
        </p:nvSpPr>
        <p:spPr>
          <a:xfrm>
            <a:off x="2920467" y="20260574"/>
            <a:ext cx="36918246" cy="6622702"/>
          </a:xfrm>
          <a:prstGeom prst="rect">
            <a:avLst/>
          </a:prstGeom>
        </p:spPr>
        <p:txBody>
          <a:bodyPr/>
          <a:lstStyle>
            <a:lvl1pPr marL="0" indent="0">
              <a:buSzTx/>
              <a:buFontTx/>
              <a:buNone/>
              <a:defRPr sz="10500"/>
            </a:lvl1pPr>
            <a:lvl2pPr marL="0" indent="2018355">
              <a:buSzTx/>
              <a:buFontTx/>
              <a:buNone/>
              <a:defRPr sz="10500"/>
            </a:lvl2pPr>
            <a:lvl3pPr marL="0" indent="4036710">
              <a:buSzTx/>
              <a:buFontTx/>
              <a:buNone/>
              <a:defRPr sz="10500"/>
            </a:lvl3pPr>
            <a:lvl4pPr marL="0" indent="6055064">
              <a:buSzTx/>
              <a:buFontTx/>
              <a:buNone/>
              <a:defRPr sz="10500"/>
            </a:lvl4pPr>
            <a:lvl5pPr marL="0" indent="8073420">
              <a:buSzTx/>
              <a:buFontTx/>
              <a:buNone/>
              <a:defRPr sz="105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2942758" y="8059373"/>
            <a:ext cx="18191601" cy="192093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2948333" y="1611882"/>
            <a:ext cx="36918247" cy="5851808"/>
          </a:xfrm>
          <a:prstGeom prst="rect">
            <a:avLst/>
          </a:prstGeom>
        </p:spPr>
        <p:txBody>
          <a:bodyPr/>
          <a:lstStyle/>
          <a:p>
            <a:r>
              <a:t>Title Text</a:t>
            </a:r>
          </a:p>
        </p:txBody>
      </p:sp>
      <p:sp>
        <p:nvSpPr>
          <p:cNvPr id="48" name="Body Level One…"/>
          <p:cNvSpPr txBox="1">
            <a:spLocks noGrp="1"/>
          </p:cNvSpPr>
          <p:nvPr>
            <p:ph type="body" sz="quarter" idx="1"/>
          </p:nvPr>
        </p:nvSpPr>
        <p:spPr>
          <a:xfrm>
            <a:off x="2948339" y="7421633"/>
            <a:ext cx="18107996" cy="3637229"/>
          </a:xfrm>
          <a:prstGeom prst="rect">
            <a:avLst/>
          </a:prstGeom>
        </p:spPr>
        <p:txBody>
          <a:bodyPr anchor="b"/>
          <a:lstStyle>
            <a:lvl1pPr marL="0" indent="0">
              <a:buSzTx/>
              <a:buFontTx/>
              <a:buNone/>
              <a:defRPr sz="10500" b="1"/>
            </a:lvl1pPr>
            <a:lvl2pPr marL="0" indent="2018355">
              <a:buSzTx/>
              <a:buFontTx/>
              <a:buNone/>
              <a:defRPr sz="10500" b="1"/>
            </a:lvl2pPr>
            <a:lvl3pPr marL="0" indent="4036710">
              <a:buSzTx/>
              <a:buFontTx/>
              <a:buNone/>
              <a:defRPr sz="10500" b="1"/>
            </a:lvl3pPr>
            <a:lvl4pPr marL="0" indent="6055064">
              <a:buSzTx/>
              <a:buFontTx/>
              <a:buNone/>
              <a:defRPr sz="10500" b="1"/>
            </a:lvl4pPr>
            <a:lvl5pPr marL="0" indent="8073420">
              <a:buSzTx/>
              <a:buFontTx/>
              <a:buNone/>
              <a:defRPr sz="105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21669407" y="7421633"/>
            <a:ext cx="18197175" cy="3637229"/>
          </a:xfrm>
          <a:prstGeom prst="rect">
            <a:avLst/>
          </a:prstGeom>
        </p:spPr>
        <p:txBody>
          <a:bodyPr anchor="b"/>
          <a:lstStyle/>
          <a:p>
            <a:pPr marL="0" indent="0">
              <a:buSzTx/>
              <a:buFontTx/>
              <a:buNone/>
              <a:defRPr sz="105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2948333" y="2018347"/>
            <a:ext cx="13805329" cy="7064218"/>
          </a:xfrm>
          <a:prstGeom prst="rect">
            <a:avLst/>
          </a:prstGeom>
        </p:spPr>
        <p:txBody>
          <a:bodyPr anchor="b"/>
          <a:lstStyle>
            <a:lvl1pPr>
              <a:defRPr sz="14100"/>
            </a:lvl1pPr>
          </a:lstStyle>
          <a:p>
            <a:r>
              <a:t>Title Text</a:t>
            </a:r>
          </a:p>
        </p:txBody>
      </p:sp>
      <p:sp>
        <p:nvSpPr>
          <p:cNvPr id="73" name="Body Level One…"/>
          <p:cNvSpPr txBox="1">
            <a:spLocks noGrp="1"/>
          </p:cNvSpPr>
          <p:nvPr>
            <p:ph type="body" sz="half" idx="1"/>
          </p:nvPr>
        </p:nvSpPr>
        <p:spPr>
          <a:xfrm>
            <a:off x="18197174" y="4359076"/>
            <a:ext cx="21669405" cy="21515026"/>
          </a:xfrm>
          <a:prstGeom prst="rect">
            <a:avLst/>
          </a:prstGeom>
        </p:spPr>
        <p:txBody>
          <a:bodyPr/>
          <a:lstStyle>
            <a:lvl1pPr>
              <a:defRPr sz="14100"/>
            </a:lvl1pPr>
            <a:lvl2pPr marL="3175217" indent="-1156862">
              <a:defRPr sz="14100"/>
            </a:lvl2pPr>
            <a:lvl3pPr marL="5391891" indent="-1355181">
              <a:defRPr sz="14100"/>
            </a:lvl3pPr>
            <a:lvl4pPr marL="7672043" indent="-1616978">
              <a:defRPr sz="14100"/>
            </a:lvl4pPr>
            <a:lvl5pPr marL="9690398" indent="-1616978">
              <a:defRPr sz="141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2948334" y="9082563"/>
            <a:ext cx="13805328" cy="16826574"/>
          </a:xfrm>
          <a:prstGeom prst="rect">
            <a:avLst/>
          </a:prstGeom>
        </p:spPr>
        <p:txBody>
          <a:bodyPr/>
          <a:lstStyle/>
          <a:p>
            <a:pPr marL="0" indent="0">
              <a:buSzTx/>
              <a:buFontTx/>
              <a:buNone/>
              <a:defRPr sz="70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2948333" y="2018347"/>
            <a:ext cx="13805329" cy="7064218"/>
          </a:xfrm>
          <a:prstGeom prst="rect">
            <a:avLst/>
          </a:prstGeom>
        </p:spPr>
        <p:txBody>
          <a:bodyPr anchor="b"/>
          <a:lstStyle>
            <a:lvl1pPr>
              <a:defRPr sz="14100"/>
            </a:lvl1pPr>
          </a:lstStyle>
          <a:p>
            <a:r>
              <a:t>Title Text</a:t>
            </a:r>
          </a:p>
        </p:txBody>
      </p:sp>
      <p:sp>
        <p:nvSpPr>
          <p:cNvPr id="83" name="Picture Placeholder 2"/>
          <p:cNvSpPr>
            <a:spLocks noGrp="1"/>
          </p:cNvSpPr>
          <p:nvPr>
            <p:ph type="pic" sz="half" idx="21"/>
          </p:nvPr>
        </p:nvSpPr>
        <p:spPr>
          <a:xfrm>
            <a:off x="18197174" y="4359076"/>
            <a:ext cx="21669405" cy="21515026"/>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2948333" y="9082564"/>
            <a:ext cx="13805329" cy="16826574"/>
          </a:xfrm>
          <a:prstGeom prst="rect">
            <a:avLst/>
          </a:prstGeom>
        </p:spPr>
        <p:txBody>
          <a:bodyPr/>
          <a:lstStyle>
            <a:lvl1pPr marL="0" indent="0">
              <a:buSzTx/>
              <a:buFontTx/>
              <a:buNone/>
              <a:defRPr sz="7000"/>
            </a:lvl1pPr>
            <a:lvl2pPr marL="0" indent="2018355">
              <a:buSzTx/>
              <a:buFontTx/>
              <a:buNone/>
              <a:defRPr sz="7000"/>
            </a:lvl2pPr>
            <a:lvl3pPr marL="0" indent="4036710">
              <a:buSzTx/>
              <a:buFontTx/>
              <a:buNone/>
              <a:defRPr sz="7000"/>
            </a:lvl3pPr>
            <a:lvl4pPr marL="0" indent="6055064">
              <a:buSzTx/>
              <a:buFontTx/>
              <a:buNone/>
              <a:defRPr sz="7000"/>
            </a:lvl4pPr>
            <a:lvl5pPr marL="0" indent="8073420">
              <a:buSzTx/>
              <a:buFontTx/>
              <a:buNone/>
              <a:defRPr sz="70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2942758" y="1611882"/>
            <a:ext cx="36918247" cy="58518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2942758" y="8059373"/>
            <a:ext cx="36918247" cy="19209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39087435" y="28493687"/>
            <a:ext cx="773570" cy="745789"/>
          </a:xfrm>
          <a:prstGeom prst="rect">
            <a:avLst/>
          </a:prstGeom>
          <a:ln w="12700">
            <a:miter lim="400000"/>
          </a:ln>
        </p:spPr>
        <p:txBody>
          <a:bodyPr wrap="none" lIns="45719" rIns="45719" anchor="ctr">
            <a:spAutoFit/>
          </a:bodyPr>
          <a:lstStyle>
            <a:lvl1pPr algn="r">
              <a:defRPr sz="5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1pPr>
      <a:lvl2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2pPr>
      <a:lvl3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3pPr>
      <a:lvl4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4pPr>
      <a:lvl5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5pPr>
      <a:lvl6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6pPr>
      <a:lvl7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7pPr>
      <a:lvl8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8pPr>
      <a:lvl9pPr marL="0" marR="0" indent="0" algn="l" defTabSz="4036710" rtl="0" latinLnBrk="0">
        <a:lnSpc>
          <a:spcPct val="90000"/>
        </a:lnSpc>
        <a:spcBef>
          <a:spcPts val="0"/>
        </a:spcBef>
        <a:spcAft>
          <a:spcPts val="0"/>
        </a:spcAft>
        <a:buClrTx/>
        <a:buSzTx/>
        <a:buFontTx/>
        <a:buNone/>
        <a:tabLst/>
        <a:defRPr sz="19400" b="0" i="0" u="none" strike="noStrike" cap="none" spc="0" baseline="0">
          <a:solidFill>
            <a:srgbClr val="000000"/>
          </a:solidFill>
          <a:uFillTx/>
          <a:latin typeface="Calibri Light"/>
          <a:ea typeface="Calibri Light"/>
          <a:cs typeface="Calibri Light"/>
          <a:sym typeface="Calibri Light"/>
        </a:defRPr>
      </a:lvl9pPr>
    </p:titleStyle>
    <p:bodyStyle>
      <a:lvl1pPr marL="1009178" marR="0" indent="-1009178"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1pPr>
      <a:lvl2pPr marL="3200534" marR="0" indent="-1182179"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2pPr>
      <a:lvl3pPr marL="5447265" marR="0" indent="-1410555"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3pPr>
      <a:lvl4pPr marL="7626317" marR="0" indent="-1571252"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4pPr>
      <a:lvl5pPr marL="9644671" marR="0" indent="-1571251"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5pPr>
      <a:lvl6pPr marL="11663026" marR="0" indent="-1571251"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6pPr>
      <a:lvl7pPr marL="13681381" marR="0" indent="-1571252"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7pPr>
      <a:lvl8pPr marL="15699737" marR="0" indent="-1571252"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8pPr>
      <a:lvl9pPr marL="17718093" marR="0" indent="-1571252" algn="l" defTabSz="4036710" rtl="0" latinLnBrk="0">
        <a:lnSpc>
          <a:spcPct val="90000"/>
        </a:lnSpc>
        <a:spcBef>
          <a:spcPts val="4400"/>
        </a:spcBef>
        <a:spcAft>
          <a:spcPts val="0"/>
        </a:spcAft>
        <a:buClrTx/>
        <a:buSzPct val="100000"/>
        <a:buFont typeface="Arial"/>
        <a:buChar char="•"/>
        <a:tabLst/>
        <a:defRPr sz="123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5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33"/>
          <p:cNvSpPr/>
          <p:nvPr/>
        </p:nvSpPr>
        <p:spPr>
          <a:xfrm>
            <a:off x="2" y="28435833"/>
            <a:ext cx="42803760" cy="1942908"/>
          </a:xfrm>
          <a:prstGeom prst="rect">
            <a:avLst/>
          </a:prstGeom>
          <a:solidFill>
            <a:srgbClr val="0077BE"/>
          </a:solidFill>
          <a:ln w="12700">
            <a:miter lim="400000"/>
          </a:ln>
        </p:spPr>
        <p:txBody>
          <a:bodyPr lIns="45719" rIns="45719" anchor="ctr"/>
          <a:lstStyle/>
          <a:p>
            <a:pPr algn="ctr">
              <a:defRPr sz="1200">
                <a:solidFill>
                  <a:srgbClr val="FFFFFF"/>
                </a:solidFill>
              </a:defRPr>
            </a:pPr>
            <a:endParaRPr/>
          </a:p>
        </p:txBody>
      </p:sp>
      <p:sp>
        <p:nvSpPr>
          <p:cNvPr id="95" name="Rectangle 23"/>
          <p:cNvSpPr/>
          <p:nvPr/>
        </p:nvSpPr>
        <p:spPr>
          <a:xfrm>
            <a:off x="2" y="-140678"/>
            <a:ext cx="42803760" cy="3393130"/>
          </a:xfrm>
          <a:prstGeom prst="rect">
            <a:avLst/>
          </a:prstGeom>
          <a:solidFill>
            <a:srgbClr val="0077BE"/>
          </a:solidFill>
          <a:ln w="12700">
            <a:miter lim="400000"/>
          </a:ln>
        </p:spPr>
        <p:txBody>
          <a:bodyPr lIns="45719" rIns="45719" anchor="ctr"/>
          <a:lstStyle/>
          <a:p>
            <a:pPr algn="ctr">
              <a:defRPr sz="1200">
                <a:solidFill>
                  <a:srgbClr val="FFFFFF"/>
                </a:solidFill>
              </a:defRPr>
            </a:pPr>
            <a:endParaRPr/>
          </a:p>
        </p:txBody>
      </p:sp>
      <p:sp>
        <p:nvSpPr>
          <p:cNvPr id="96" name="Title 1"/>
          <p:cNvSpPr txBox="1">
            <a:spLocks noGrp="1"/>
          </p:cNvSpPr>
          <p:nvPr>
            <p:ph type="ctrTitle"/>
          </p:nvPr>
        </p:nvSpPr>
        <p:spPr>
          <a:xfrm>
            <a:off x="4780633" y="498870"/>
            <a:ext cx="29505698" cy="1088571"/>
          </a:xfrm>
          <a:prstGeom prst="rect">
            <a:avLst/>
          </a:prstGeom>
        </p:spPr>
        <p:txBody>
          <a:bodyPr/>
          <a:lstStyle>
            <a:lvl1pPr defTabSz="3592672">
              <a:lnSpc>
                <a:spcPct val="100000"/>
              </a:lnSpc>
              <a:defRPr sz="6408" b="1">
                <a:solidFill>
                  <a:srgbClr val="FFFFFF"/>
                </a:solidFill>
                <a:latin typeface="Arial"/>
                <a:ea typeface="Arial"/>
                <a:cs typeface="Arial"/>
                <a:sym typeface="Arial"/>
              </a:defRPr>
            </a:lvl1pPr>
          </a:lstStyle>
          <a:p>
            <a:r>
              <a:t>Epidural blood patch demographics and outcomes: a retrospective analysis</a:t>
            </a:r>
          </a:p>
        </p:txBody>
      </p:sp>
      <p:sp>
        <p:nvSpPr>
          <p:cNvPr id="97" name="Subtitle 2"/>
          <p:cNvSpPr txBox="1">
            <a:spLocks noGrp="1"/>
          </p:cNvSpPr>
          <p:nvPr>
            <p:ph type="subTitle" sz="quarter" idx="1"/>
          </p:nvPr>
        </p:nvSpPr>
        <p:spPr>
          <a:xfrm>
            <a:off x="14745242" y="1899479"/>
            <a:ext cx="16060304" cy="650590"/>
          </a:xfrm>
          <a:prstGeom prst="rect">
            <a:avLst/>
          </a:prstGeom>
        </p:spPr>
        <p:txBody>
          <a:bodyPr/>
          <a:lstStyle/>
          <a:p>
            <a:pPr algn="l">
              <a:defRPr sz="3800" b="1" i="1">
                <a:solidFill>
                  <a:srgbClr val="FFFFFF"/>
                </a:solidFill>
              </a:defRPr>
            </a:pPr>
            <a:r>
              <a:t>Dr J Whiting</a:t>
            </a:r>
            <a:r>
              <a:rPr baseline="31998"/>
              <a:t>1</a:t>
            </a:r>
            <a:r>
              <a:t>, Dr S Maguire</a:t>
            </a:r>
            <a:r>
              <a:rPr baseline="31998"/>
              <a:t>2</a:t>
            </a:r>
            <a:r>
              <a:t> </a:t>
            </a:r>
          </a:p>
        </p:txBody>
      </p:sp>
      <p:sp>
        <p:nvSpPr>
          <p:cNvPr id="98" name="Title 1"/>
          <p:cNvSpPr txBox="1"/>
          <p:nvPr/>
        </p:nvSpPr>
        <p:spPr>
          <a:xfrm>
            <a:off x="1094115" y="3962189"/>
            <a:ext cx="7373037" cy="11998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338" tIns="32338" rIns="32338" bIns="32338" anchor="b">
            <a:spAutoFit/>
          </a:bodyPr>
          <a:lstStyle>
            <a:lvl1pPr defTabSz="3027486">
              <a:lnSpc>
                <a:spcPct val="90000"/>
              </a:lnSpc>
              <a:defRPr sz="8000" b="1">
                <a:solidFill>
                  <a:srgbClr val="0077BE"/>
                </a:solidFill>
                <a:latin typeface="Arial"/>
                <a:ea typeface="Arial"/>
                <a:cs typeface="Arial"/>
                <a:sym typeface="Arial"/>
              </a:defRPr>
            </a:lvl1pPr>
          </a:lstStyle>
          <a:p>
            <a:r>
              <a:t>Introduction</a:t>
            </a:r>
          </a:p>
        </p:txBody>
      </p:sp>
      <p:sp>
        <p:nvSpPr>
          <p:cNvPr id="99" name="Title 1"/>
          <p:cNvSpPr txBox="1"/>
          <p:nvPr/>
        </p:nvSpPr>
        <p:spPr>
          <a:xfrm>
            <a:off x="13289270" y="3962189"/>
            <a:ext cx="7373036" cy="11998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338" tIns="32338" rIns="32338" bIns="32338" anchor="b">
            <a:spAutoFit/>
          </a:bodyPr>
          <a:lstStyle>
            <a:lvl1pPr defTabSz="3027486">
              <a:lnSpc>
                <a:spcPct val="90000"/>
              </a:lnSpc>
              <a:defRPr sz="8000" b="1">
                <a:solidFill>
                  <a:srgbClr val="0077BE"/>
                </a:solidFill>
                <a:latin typeface="Arial"/>
                <a:ea typeface="Arial"/>
                <a:cs typeface="Arial"/>
                <a:sym typeface="Arial"/>
              </a:defRPr>
            </a:lvl1pPr>
          </a:lstStyle>
          <a:p>
            <a:r>
              <a:t>Results</a:t>
            </a:r>
          </a:p>
        </p:txBody>
      </p:sp>
      <p:sp>
        <p:nvSpPr>
          <p:cNvPr id="100" name="Content Placeholder 2"/>
          <p:cNvSpPr txBox="1"/>
          <p:nvPr/>
        </p:nvSpPr>
        <p:spPr>
          <a:xfrm>
            <a:off x="13289270" y="5798430"/>
            <a:ext cx="16516248" cy="63538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338" tIns="32338" rIns="32338" bIns="32338">
            <a:spAutoFit/>
          </a:bodyPr>
          <a:lstStyle>
            <a:lvl1pPr algn="just" defTabSz="569132">
              <a:lnSpc>
                <a:spcPct val="81000"/>
              </a:lnSpc>
              <a:spcBef>
                <a:spcPts val="500"/>
              </a:spcBef>
              <a:defRPr sz="4000"/>
            </a:lvl1pPr>
          </a:lstStyle>
          <a:p>
            <a:r>
              <a:t>There were 4984 deliveries at Wythenshawe in 2021 with 1027 epidurals, 1553 spinals and 16 patients requiring EBP (1 required a repeat procedure). Of these deliveries, 1847 (37%) were by Caesarean Section. The proportion of neuraxial procedures needing an EBP was 0.66% (1.2% for epidurals alone and 0.1% for spinal alone). 3 of the 16 patients had both epidural and spinal anaesthesia. 15 of the proceeding procedures (79%) required multiple attempts. The mean time between neuraxial procedure and PDPH onset was 43 hours. The mean time between PDPH onset and EBP was 72 hours. 9 (53%) of EBPs gave complete resolution of symptoms. 12 patients were followed up in anaesthetic clinic between 4 and 6 weeks postnatal. 2 of these patients had persisting symptoms (tinnitus; persisting lower back and limb pain) and referred to specialist clinics.  4 patients were lost to follow-up.</a:t>
            </a:r>
          </a:p>
        </p:txBody>
      </p:sp>
      <p:sp>
        <p:nvSpPr>
          <p:cNvPr id="101" name="Title 1"/>
          <p:cNvSpPr txBox="1"/>
          <p:nvPr/>
        </p:nvSpPr>
        <p:spPr>
          <a:xfrm>
            <a:off x="13289270" y="21595932"/>
            <a:ext cx="7373036" cy="11998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338" tIns="32338" rIns="32338" bIns="32338" anchor="b">
            <a:spAutoFit/>
          </a:bodyPr>
          <a:lstStyle>
            <a:lvl1pPr defTabSz="3027486">
              <a:lnSpc>
                <a:spcPct val="90000"/>
              </a:lnSpc>
              <a:defRPr sz="8000" b="1">
                <a:solidFill>
                  <a:srgbClr val="0077BE"/>
                </a:solidFill>
                <a:latin typeface="Arial"/>
                <a:ea typeface="Arial"/>
                <a:cs typeface="Arial"/>
                <a:sym typeface="Arial"/>
              </a:defRPr>
            </a:lvl1pPr>
          </a:lstStyle>
          <a:p>
            <a:r>
              <a:t>Conclusion</a:t>
            </a:r>
          </a:p>
        </p:txBody>
      </p:sp>
      <p:sp>
        <p:nvSpPr>
          <p:cNvPr id="102" name="Content Placeholder 2"/>
          <p:cNvSpPr txBox="1"/>
          <p:nvPr/>
        </p:nvSpPr>
        <p:spPr>
          <a:xfrm>
            <a:off x="13289270" y="23595741"/>
            <a:ext cx="17199631" cy="38286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338" tIns="32338" rIns="32338" bIns="32338">
            <a:spAutoFit/>
          </a:bodyPr>
          <a:lstStyle>
            <a:lvl1pPr algn="just" defTabSz="804672">
              <a:lnSpc>
                <a:spcPct val="81000"/>
              </a:lnSpc>
              <a:spcBef>
                <a:spcPts val="800"/>
              </a:spcBef>
              <a:defRPr sz="4000"/>
            </a:lvl1pPr>
          </a:lstStyle>
          <a:p>
            <a:r>
              <a:t>Our rate of EBPs following neuraxial blockade in 2021 was higher than in recent existing literature (3). EBPs gave complete resolution in just over half of cases, which is lower than reported success rates elsewhere (2). There were very few cases requiring repeat EBP. The mean time from PDPH onset to EBP was in keeping with current recommendations (2). Further analysis is required in order to determine our PDPH rate. </a:t>
            </a:r>
          </a:p>
        </p:txBody>
      </p:sp>
      <p:sp>
        <p:nvSpPr>
          <p:cNvPr id="103" name="TextBox 25"/>
          <p:cNvSpPr txBox="1"/>
          <p:nvPr/>
        </p:nvSpPr>
        <p:spPr>
          <a:xfrm>
            <a:off x="9300053" y="2657423"/>
            <a:ext cx="18146009" cy="497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200" b="1" i="1" baseline="28887">
                <a:solidFill>
                  <a:srgbClr val="FFFFFF"/>
                </a:solidFill>
              </a:defRPr>
            </a:pPr>
            <a:r>
              <a:t>1 </a:t>
            </a:r>
            <a:r>
              <a:rPr baseline="-3111"/>
              <a:t>Anaesthetics Core Trainee, Wythenshawe Hospital, Manchester, UK         </a:t>
            </a:r>
            <a:r>
              <a:t>2</a:t>
            </a:r>
            <a:r>
              <a:rPr baseline="-3111"/>
              <a:t>Consultant Anaesthestist, Wythenshawe Hospital, Manchester, UK</a:t>
            </a:r>
          </a:p>
        </p:txBody>
      </p:sp>
      <p:pic>
        <p:nvPicPr>
          <p:cNvPr id="104" name="Picture 29" descr="Picture 29"/>
          <p:cNvPicPr>
            <a:picLocks noChangeAspect="1"/>
          </p:cNvPicPr>
          <p:nvPr/>
        </p:nvPicPr>
        <p:blipFill>
          <a:blip r:embed="rId2"/>
          <a:stretch>
            <a:fillRect/>
          </a:stretch>
        </p:blipFill>
        <p:spPr>
          <a:xfrm>
            <a:off x="36896526" y="642887"/>
            <a:ext cx="4900277" cy="1500482"/>
          </a:xfrm>
          <a:prstGeom prst="rect">
            <a:avLst/>
          </a:prstGeom>
          <a:ln w="12700">
            <a:miter lim="400000"/>
          </a:ln>
        </p:spPr>
      </p:pic>
      <p:sp>
        <p:nvSpPr>
          <p:cNvPr id="105" name="Title 1"/>
          <p:cNvSpPr txBox="1"/>
          <p:nvPr/>
        </p:nvSpPr>
        <p:spPr>
          <a:xfrm>
            <a:off x="1094115" y="19086327"/>
            <a:ext cx="7373037" cy="11998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338" tIns="32338" rIns="32338" bIns="32338" anchor="b">
            <a:spAutoFit/>
          </a:bodyPr>
          <a:lstStyle>
            <a:lvl1pPr defTabSz="3027486">
              <a:lnSpc>
                <a:spcPct val="90000"/>
              </a:lnSpc>
              <a:defRPr sz="8000" b="1">
                <a:solidFill>
                  <a:srgbClr val="0077BE"/>
                </a:solidFill>
                <a:latin typeface="Arial"/>
                <a:ea typeface="Arial"/>
                <a:cs typeface="Arial"/>
                <a:sym typeface="Arial"/>
              </a:defRPr>
            </a:lvl1pPr>
          </a:lstStyle>
          <a:p>
            <a:r>
              <a:t>Methods</a:t>
            </a:r>
          </a:p>
        </p:txBody>
      </p:sp>
      <p:sp>
        <p:nvSpPr>
          <p:cNvPr id="106" name="Straight Connector 39"/>
          <p:cNvSpPr/>
          <p:nvPr/>
        </p:nvSpPr>
        <p:spPr>
          <a:xfrm flipH="1">
            <a:off x="30985308" y="4224452"/>
            <a:ext cx="1" cy="23642977"/>
          </a:xfrm>
          <a:prstGeom prst="line">
            <a:avLst/>
          </a:prstGeom>
          <a:ln w="88900">
            <a:solidFill>
              <a:schemeClr val="accent1"/>
            </a:solidFill>
            <a:prstDash val="dash"/>
            <a:miter/>
          </a:ln>
        </p:spPr>
        <p:txBody>
          <a:bodyPr lIns="45719" rIns="45719"/>
          <a:lstStyle/>
          <a:p>
            <a:endParaRPr/>
          </a:p>
        </p:txBody>
      </p:sp>
      <p:sp>
        <p:nvSpPr>
          <p:cNvPr id="107" name="TextBox 43"/>
          <p:cNvSpPr txBox="1"/>
          <p:nvPr/>
        </p:nvSpPr>
        <p:spPr>
          <a:xfrm>
            <a:off x="628137" y="29508902"/>
            <a:ext cx="5692863" cy="476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nSpc>
                <a:spcPts val="3100"/>
              </a:lnSpc>
              <a:defRPr sz="2200" b="1" i="1">
                <a:solidFill>
                  <a:srgbClr val="FFFFFF"/>
                </a:solidFill>
              </a:defRPr>
            </a:lvl1pPr>
          </a:lstStyle>
          <a:p>
            <a:r>
              <a:t>Template designed by Medical Illustration MFT</a:t>
            </a:r>
          </a:p>
        </p:txBody>
      </p:sp>
      <p:grpSp>
        <p:nvGrpSpPr>
          <p:cNvPr id="110" name="Group 50"/>
          <p:cNvGrpSpPr/>
          <p:nvPr/>
        </p:nvGrpSpPr>
        <p:grpSpPr>
          <a:xfrm>
            <a:off x="0" y="28435833"/>
            <a:ext cx="2557198" cy="1381890"/>
            <a:chOff x="0" y="0"/>
            <a:chExt cx="2557197" cy="1381889"/>
          </a:xfrm>
        </p:grpSpPr>
        <p:pic>
          <p:nvPicPr>
            <p:cNvPr id="108" name="Picture 46" descr="Picture 46"/>
            <p:cNvPicPr>
              <a:picLocks noChangeAspect="1"/>
            </p:cNvPicPr>
            <p:nvPr/>
          </p:nvPicPr>
          <p:blipFill>
            <a:blip r:embed="rId3"/>
            <a:stretch>
              <a:fillRect/>
            </a:stretch>
          </p:blipFill>
          <p:spPr>
            <a:xfrm>
              <a:off x="0" y="0"/>
              <a:ext cx="1541140" cy="1381890"/>
            </a:xfrm>
            <a:prstGeom prst="rect">
              <a:avLst/>
            </a:prstGeom>
            <a:ln w="12700" cap="flat">
              <a:noFill/>
              <a:miter lim="400000"/>
            </a:ln>
            <a:effectLst/>
          </p:spPr>
        </p:pic>
        <p:sp>
          <p:nvSpPr>
            <p:cNvPr id="109" name="TextBox 47"/>
            <p:cNvSpPr txBox="1"/>
            <p:nvPr/>
          </p:nvSpPr>
          <p:spPr>
            <a:xfrm>
              <a:off x="1107498" y="470658"/>
              <a:ext cx="1449700" cy="38537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r">
                <a:defRPr sz="2200" b="1" i="1">
                  <a:solidFill>
                    <a:srgbClr val="FFFFFF"/>
                  </a:solidFill>
                </a:defRPr>
              </a:lvl1pPr>
            </a:lstStyle>
            <a:p>
              <a:r>
                <a:t>@medillus</a:t>
              </a:r>
            </a:p>
          </p:txBody>
        </p:sp>
      </p:grpSp>
      <p:sp>
        <p:nvSpPr>
          <p:cNvPr id="111" name="TextBox 48"/>
          <p:cNvSpPr txBox="1"/>
          <p:nvPr/>
        </p:nvSpPr>
        <p:spPr>
          <a:xfrm>
            <a:off x="32475976" y="28987694"/>
            <a:ext cx="9699650" cy="7409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2200" b="1" i="1">
                <a:solidFill>
                  <a:srgbClr val="FFFFFF"/>
                </a:solidFill>
              </a:defRPr>
            </a:pPr>
            <a:r>
              <a:t>Medical.illustration@mft.nhs.uk           Oxford Road Campus Tel: 0161 2764139 </a:t>
            </a:r>
            <a:endParaRPr sz="2500"/>
          </a:p>
          <a:p>
            <a:pPr algn="r">
              <a:defRPr sz="2200" b="1" i="1">
                <a:solidFill>
                  <a:srgbClr val="FFFFFF"/>
                </a:solidFill>
              </a:defRPr>
            </a:pPr>
            <a:r>
              <a:t>Medical.illustrationSouth@mft.nhs.uk     Wythenshawe  Tel: </a:t>
            </a:r>
            <a:r>
              <a:rPr i="0"/>
              <a:t>0161 291 5832</a:t>
            </a:r>
          </a:p>
        </p:txBody>
      </p:sp>
      <p:pic>
        <p:nvPicPr>
          <p:cNvPr id="112" name="Picture 15" descr="Picture 15"/>
          <p:cNvPicPr>
            <a:picLocks noChangeAspect="1"/>
          </p:cNvPicPr>
          <p:nvPr/>
        </p:nvPicPr>
        <p:blipFill>
          <a:blip r:embed="rId4"/>
          <a:srcRect b="63699"/>
          <a:stretch>
            <a:fillRect/>
          </a:stretch>
        </p:blipFill>
        <p:spPr>
          <a:xfrm>
            <a:off x="17626423" y="28597364"/>
            <a:ext cx="5148971" cy="1843695"/>
          </a:xfrm>
          <a:prstGeom prst="rect">
            <a:avLst/>
          </a:prstGeom>
          <a:ln w="12700">
            <a:miter lim="400000"/>
          </a:ln>
        </p:spPr>
      </p:pic>
      <p:sp>
        <p:nvSpPr>
          <p:cNvPr id="113" name="Straight Connector 20"/>
          <p:cNvSpPr/>
          <p:nvPr/>
        </p:nvSpPr>
        <p:spPr>
          <a:xfrm flipH="1">
            <a:off x="12109478" y="4224452"/>
            <a:ext cx="1" cy="23642977"/>
          </a:xfrm>
          <a:prstGeom prst="line">
            <a:avLst/>
          </a:prstGeom>
          <a:ln w="88900">
            <a:solidFill>
              <a:schemeClr val="accent1"/>
            </a:solidFill>
            <a:prstDash val="dash"/>
            <a:miter/>
          </a:ln>
        </p:spPr>
        <p:txBody>
          <a:bodyPr lIns="45719" rIns="45719"/>
          <a:lstStyle/>
          <a:p>
            <a:endParaRPr/>
          </a:p>
        </p:txBody>
      </p:sp>
      <p:sp>
        <p:nvSpPr>
          <p:cNvPr id="114" name="TextBox 22"/>
          <p:cNvSpPr txBox="1"/>
          <p:nvPr/>
        </p:nvSpPr>
        <p:spPr>
          <a:xfrm>
            <a:off x="940990" y="5871765"/>
            <a:ext cx="10342097" cy="111807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a:lvl1pPr>
          </a:lstStyle>
          <a:p>
            <a:r>
              <a:t>Post-dural puncture headache (PDPH) is a potential complication of epidural and spinal anaesthesia, caused by leak of cerebrospinal fluid. PDPH can result in significant morbidity for the obstetric patient. Accidental dural puncture occurs in approximately 1.5% of cases (1), and over 50% of these patients develop PDPH (1). Risk of PDPH following neuraxial procedures is therefore widely stated as being between 1 in 100 and 1 in 200. Management includes bed rest, caffeine, hydration and epidural blood patch (EBP). EBP success rates are quoted as approximately 70% (2). We aimed to obtain data regarding the incidence and success of EBPs in our UK obstetric unit for 2021 with the goal of using this data to improve patient information and to aid integrating data collection into a new electronic health record.</a:t>
            </a:r>
          </a:p>
        </p:txBody>
      </p:sp>
      <p:sp>
        <p:nvSpPr>
          <p:cNvPr id="115" name="TextBox 26"/>
          <p:cNvSpPr txBox="1"/>
          <p:nvPr/>
        </p:nvSpPr>
        <p:spPr>
          <a:xfrm>
            <a:off x="940990" y="21201606"/>
            <a:ext cx="10342097" cy="5580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000"/>
            </a:lvl1pPr>
          </a:lstStyle>
          <a:p>
            <a:r>
              <a:t>Approval was obtained from the trust audit department. We reviewed our obstetric anaesthetic database from 1st January - 31st December 2021 looking at demographics as well as mode of delivery, analgesia, age, BMI and follow up. Copies of physical notes were obtained for relevant patients and reviewed retrospectively. Denominator data was obtained from the Maternity Governance office.</a:t>
            </a:r>
          </a:p>
        </p:txBody>
      </p:sp>
      <p:pic>
        <p:nvPicPr>
          <p:cNvPr id="116" name="Image" descr="Image"/>
          <p:cNvPicPr>
            <a:picLocks noChangeAspect="1"/>
          </p:cNvPicPr>
          <p:nvPr/>
        </p:nvPicPr>
        <p:blipFill>
          <a:blip r:embed="rId5"/>
          <a:stretch>
            <a:fillRect/>
          </a:stretch>
        </p:blipFill>
        <p:spPr>
          <a:xfrm>
            <a:off x="13658049" y="13044034"/>
            <a:ext cx="15802106" cy="5663766"/>
          </a:xfrm>
          <a:prstGeom prst="rect">
            <a:avLst/>
          </a:prstGeom>
          <a:ln w="12700">
            <a:miter lim="400000"/>
          </a:ln>
        </p:spPr>
      </p:pic>
      <p:sp>
        <p:nvSpPr>
          <p:cNvPr id="117" name="Content Placeholder 2"/>
          <p:cNvSpPr txBox="1"/>
          <p:nvPr/>
        </p:nvSpPr>
        <p:spPr>
          <a:xfrm>
            <a:off x="14841328" y="19792179"/>
            <a:ext cx="13116344" cy="10037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algn="ctr" defTabSz="832102">
              <a:lnSpc>
                <a:spcPct val="81000"/>
              </a:lnSpc>
              <a:spcBef>
                <a:spcPts val="900"/>
              </a:spcBef>
              <a:defRPr sz="4000" b="1" i="1"/>
            </a:pPr>
            <a:r>
              <a:t>Figure 1: </a:t>
            </a:r>
            <a:r>
              <a:rPr b="0"/>
              <a:t>data required for our new electronic patient record</a:t>
            </a:r>
          </a:p>
        </p:txBody>
      </p:sp>
      <p:sp>
        <p:nvSpPr>
          <p:cNvPr id="118" name="Title 1"/>
          <p:cNvSpPr txBox="1"/>
          <p:nvPr/>
        </p:nvSpPr>
        <p:spPr>
          <a:xfrm>
            <a:off x="31835116" y="12595344"/>
            <a:ext cx="10424161"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b">
            <a:normAutofit/>
          </a:bodyPr>
          <a:lstStyle>
            <a:lvl1pPr defTabSz="3027485">
              <a:lnSpc>
                <a:spcPct val="90000"/>
              </a:lnSpc>
              <a:defRPr sz="8000" b="1">
                <a:solidFill>
                  <a:srgbClr val="0077BE"/>
                </a:solidFill>
                <a:latin typeface="Arial"/>
                <a:ea typeface="Arial"/>
                <a:cs typeface="Arial"/>
                <a:sym typeface="Arial"/>
              </a:defRPr>
            </a:lvl1pPr>
          </a:lstStyle>
          <a:p>
            <a:r>
              <a:t>References</a:t>
            </a:r>
          </a:p>
        </p:txBody>
      </p:sp>
      <p:sp>
        <p:nvSpPr>
          <p:cNvPr id="119" name="TextBox 42"/>
          <p:cNvSpPr txBox="1"/>
          <p:nvPr/>
        </p:nvSpPr>
        <p:spPr>
          <a:xfrm>
            <a:off x="31835116" y="14884673"/>
            <a:ext cx="9284412" cy="118030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342899" indent="-342899">
              <a:buSzPct val="100000"/>
              <a:buAutoNum type="arabicPeriod"/>
              <a:defRPr sz="4000"/>
            </a:pPr>
            <a:r>
              <a:t>Choi PT, Galinski SE, Takeuchi L, Lucas S, Tamayo C, Jadad AR. PDPH is a common complication of neuraxial blockade in parturients: a meta-analysis of obstetrical studies. Can J Anaesth. 2003;50:460–469</a:t>
            </a:r>
          </a:p>
          <a:p>
            <a:pPr marL="342899" indent="-342899">
              <a:buSzPct val="100000"/>
              <a:buAutoNum type="arabicPeriod"/>
              <a:defRPr sz="4000"/>
            </a:pPr>
            <a:r>
              <a:t>Russell R, Laxton C, Lucas DN, Niewiarowski J, Scrutton M, Stocks G. Treatment of obstetric post-dural puncture headache. Part 2: epidural blood patch. Int J Obstet Anesth. 2019 May;38:104-118. doi: 10.1016/j.ijoa.2018.12.005. Epub 2018 Dec 22. PMID: 30711239.</a:t>
            </a:r>
          </a:p>
          <a:p>
            <a:pPr marL="342899" indent="-342899">
              <a:buSzPct val="100000"/>
              <a:buAutoNum type="arabicPeriod"/>
              <a:defRPr sz="4000"/>
            </a:pPr>
            <a:r>
              <a:t>Hassan A, McGlennan C, Christmas T. P.17 Post-dural puncture headache: data from a UK tertiary centre 2018–2021 and the effect of the SARS-CoV-2 pandemic. Int J Obstet Anesth. 2022 May;50:15. doi: 10.1016/j.ijoa.2022.103313. Epub 2022 May 3. PMCID: PMC9759194.</a:t>
            </a:r>
          </a:p>
        </p:txBody>
      </p:sp>
      <p:sp>
        <p:nvSpPr>
          <p:cNvPr id="120" name="From this audit we have determined what data collection we require for our Trust’s new electronic patient record (Figure 1) in order to identify all postnatal headaches, ensure a standard PDPH protocol, improve patient follow up and future audit quality."/>
          <p:cNvSpPr txBox="1"/>
          <p:nvPr/>
        </p:nvSpPr>
        <p:spPr>
          <a:xfrm>
            <a:off x="31811700" y="5776302"/>
            <a:ext cx="10180277" cy="58552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804672">
              <a:lnSpc>
                <a:spcPct val="81000"/>
              </a:lnSpc>
              <a:spcBef>
                <a:spcPts val="800"/>
              </a:spcBef>
              <a:defRPr sz="4000"/>
            </a:pPr>
            <a:r>
              <a:t>From this audit we have determined what data collection we require for our Trust’s new electronic patient record (Figure 1) in order to identify all postnatal headaches, ensure a standard PDPH protocol, improve patient follow up and future audit quality. There is a need for more granular data to allow all members of the perinatal team to be involved in highlighting postnatal complications of regional anaesthesia. We plan to repeat this when our new system is embedded.</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9222BA-E9C8-4657-9C73-AD35B47AB7C1}">
  <ds:schemaRef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eef307fe-dfcd-4dc4-b0dc-232c2dad2b81"/>
    <ds:schemaRef ds:uri="http://purl.org/dc/dcmitype/"/>
    <ds:schemaRef ds:uri="ec49a593-3265-4a49-b71d-8db4c0af59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8C80C65-48CF-4E93-AC3D-0E9B85A2CF6A}">
  <ds:schemaRefs>
    <ds:schemaRef ds:uri="http://schemas.microsoft.com/sharepoint/v3/contenttype/forms"/>
  </ds:schemaRefs>
</ds:datastoreItem>
</file>

<file path=customXml/itemProps3.xml><?xml version="1.0" encoding="utf-8"?>
<ds:datastoreItem xmlns:ds="http://schemas.openxmlformats.org/officeDocument/2006/customXml" ds:itemID="{B218BB3C-F4D3-4689-B8E3-7B4EC4289C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799</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Epidural blood patch demographics and outcomes: a retrospective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Epidural blood patch demographics and outcomes: a retrospective analysis</dc:title>
  <dc:creator>Lia Bover Armstrong</dc:creator>
  <cp:lastModifiedBy>Lia Bover Armstrong</cp:lastModifiedBy>
  <cp:revision>1</cp:revision>
  <dcterms:modified xsi:type="dcterms:W3CDTF">2023-05-03T15:13:28Z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